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58" r:id="rId4"/>
    <p:sldId id="257" r:id="rId5"/>
    <p:sldId id="260" r:id="rId6"/>
    <p:sldId id="261" r:id="rId7"/>
    <p:sldId id="268" r:id="rId8"/>
    <p:sldId id="267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2" autoAdjust="0"/>
    <p:restoredTop sz="97167" autoAdjust="0"/>
  </p:normalViewPr>
  <p:slideViewPr>
    <p:cSldViewPr>
      <p:cViewPr varScale="1">
        <p:scale>
          <a:sx n="75" d="100"/>
          <a:sy n="75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4BC77-123E-4385-99A2-D75243D8BFAD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E8C04-D106-4242-A76E-8A599AE6EF6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06725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E8C04-D106-4242-A76E-8A599AE6EF62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E8C04-D106-4242-A76E-8A599AE6EF62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dirty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500014D-03F3-40FF-9274-34C4C6677649}" type="datetimeFigureOut">
              <a:rPr lang="en-GB" smtClean="0"/>
              <a:pPr/>
              <a:t>14/11/2011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86CED1B-8948-428F-A410-A12D56D928A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9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audio" Target="../media/audio1.wav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jpeg"/><Relationship Id="rId23" Type="http://schemas.openxmlformats.org/officeDocument/2006/relationships/image" Target="../media/image21.jpeg"/><Relationship Id="rId10" Type="http://schemas.openxmlformats.org/officeDocument/2006/relationships/image" Target="../media/image8.jpeg"/><Relationship Id="rId19" Type="http://schemas.openxmlformats.org/officeDocument/2006/relationships/image" Target="../media/image17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jpeg"/><Relationship Id="rId14" Type="http://schemas.openxmlformats.org/officeDocument/2006/relationships/image" Target="../media/image12.jpeg"/><Relationship Id="rId22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6" Type="http://schemas.openxmlformats.org/officeDocument/2006/relationships/image" Target="../media/image34.png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2" Type="http://schemas.openxmlformats.org/officeDocument/2006/relationships/audio" Target="../media/audio3.wav"/><Relationship Id="rId1" Type="http://schemas.openxmlformats.org/officeDocument/2006/relationships/tags" Target="../tags/tag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tags" Target="../tags/tag5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tags" Target="../tags/tag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jpeg"/><Relationship Id="rId2" Type="http://schemas.openxmlformats.org/officeDocument/2006/relationships/audio" Target="../media/audio6.wav"/><Relationship Id="rId1" Type="http://schemas.openxmlformats.org/officeDocument/2006/relationships/tags" Target="../tags/tag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3.pn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tags" Target="../tags/tag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44" t="18900" r="68406" b="64090"/>
          <a:stretch>
            <a:fillRect/>
          </a:stretch>
        </p:blipFill>
        <p:spPr bwMode="auto">
          <a:xfrm rot="1914974">
            <a:off x="5603095" y="2558926"/>
            <a:ext cx="2376264" cy="267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>
            <a:normAutofit/>
          </a:bodyPr>
          <a:lstStyle/>
          <a:p>
            <a:r>
              <a:rPr lang="en-GB" sz="5400" b="1" dirty="0" smtClean="0">
                <a:latin typeface="Cambria" pitchFamily="18" charset="0"/>
              </a:rPr>
              <a:t>Faber-</a:t>
            </a:r>
            <a:r>
              <a:rPr lang="en-GB" sz="5400" b="1" dirty="0" err="1" smtClean="0">
                <a:latin typeface="Cambria" pitchFamily="18" charset="0"/>
              </a:rPr>
              <a:t>Castell</a:t>
            </a:r>
            <a:endParaRPr lang="en-GB" sz="5400" b="1" dirty="0">
              <a:latin typeface="Cambr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By: Viviane Weinstabl</a:t>
            </a:r>
            <a:endParaRPr lang="en-GB" dirty="0"/>
          </a:p>
        </p:txBody>
      </p:sp>
    </p:spTree>
    <p:custDataLst>
      <p:tags r:id="rId1"/>
    </p:custDataLst>
  </p:cSld>
  <p:clrMapOvr>
    <a:masterClrMapping/>
  </p:clrMapOvr>
  <p:transition advTm="94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5906" t="30240" r="40939" b="11925"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8" name="AutoShape 22" descr="http://discount-cabin.com/shop/images/3/0/a/30a930d3a0e9a6c028550d088b06dcd9.jpg"/>
          <p:cNvSpPr>
            <a:spLocks noChangeAspect="1" noChangeArrowheads="1"/>
          </p:cNvSpPr>
          <p:nvPr/>
        </p:nvSpPr>
        <p:spPr bwMode="auto">
          <a:xfrm>
            <a:off x="155575" y="-1355725"/>
            <a:ext cx="4276725" cy="2828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20" name="AutoShape 24" descr="http://discount-cabin.com/shop/images/3/0/a/30a930d3a0e9a6c028550d088b06dcd9.jpg"/>
          <p:cNvSpPr>
            <a:spLocks noChangeAspect="1" noChangeArrowheads="1"/>
          </p:cNvSpPr>
          <p:nvPr/>
        </p:nvSpPr>
        <p:spPr bwMode="auto">
          <a:xfrm>
            <a:off x="155575" y="-1355725"/>
            <a:ext cx="4276725" cy="2828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32" name="AutoShape 36" descr="http://www.penciltalk.org/images/penciltalk.org.rubber.1.jpg"/>
          <p:cNvSpPr>
            <a:spLocks noChangeAspect="1" noChangeArrowheads="1"/>
          </p:cNvSpPr>
          <p:nvPr/>
        </p:nvSpPr>
        <p:spPr bwMode="auto">
          <a:xfrm>
            <a:off x="155575" y="-1516063"/>
            <a:ext cx="4762500" cy="3162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34" name="AutoShape 38" descr="http://www.penciltalk.org/images/penciltalk.org.rubber.1.jpg"/>
          <p:cNvSpPr>
            <a:spLocks noChangeAspect="1" noChangeArrowheads="1"/>
          </p:cNvSpPr>
          <p:nvPr/>
        </p:nvSpPr>
        <p:spPr bwMode="auto">
          <a:xfrm>
            <a:off x="155575" y="-1516063"/>
            <a:ext cx="4762500" cy="3162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36" name="AutoShape 40" descr="http://www.penciltalk.org/images/penciltalk.org.rubber.1.jpg"/>
          <p:cNvSpPr>
            <a:spLocks noChangeAspect="1" noChangeArrowheads="1"/>
          </p:cNvSpPr>
          <p:nvPr/>
        </p:nvSpPr>
        <p:spPr bwMode="auto">
          <a:xfrm>
            <a:off x="155575" y="-1516063"/>
            <a:ext cx="4762500" cy="3162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What?</a:t>
            </a:r>
            <a:endParaRPr lang="en-GB" dirty="0"/>
          </a:p>
        </p:txBody>
      </p:sp>
      <p:pic>
        <p:nvPicPr>
          <p:cNvPr id="34" name="Picture 2" descr="http://typophile.com/files/Faber_Castell_67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8" y="1268760"/>
            <a:ext cx="8964488" cy="2626704"/>
          </a:xfrm>
          <a:prstGeom prst="rect">
            <a:avLst/>
          </a:prstGeom>
          <a:noFill/>
        </p:spPr>
      </p:pic>
      <p:pic>
        <p:nvPicPr>
          <p:cNvPr id="35" name="Picture 4" descr="http://cn1.kaboodle.com/hi/img/b/0/0/9f/1/AAAAC3uAm-0AAAAAAJ8UXw.jpg?v=12612324650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29075"/>
            <a:ext cx="2857500" cy="2828925"/>
          </a:xfrm>
          <a:prstGeom prst="rect">
            <a:avLst/>
          </a:prstGeom>
          <a:noFill/>
        </p:spPr>
      </p:pic>
      <p:pic>
        <p:nvPicPr>
          <p:cNvPr id="36" name="Picture 6" descr="http://www.thewritingdesk.co.uk/fabercastell/emotion_collectio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110079">
            <a:off x="6058486" y="-49509"/>
            <a:ext cx="2915816" cy="2597728"/>
          </a:xfrm>
          <a:prstGeom prst="rect">
            <a:avLst/>
          </a:prstGeom>
          <a:noFill/>
        </p:spPr>
      </p:pic>
      <p:pic>
        <p:nvPicPr>
          <p:cNvPr id="37" name="Picture 8" descr="http://4.bp.blogspot.com/_idUARdOEJAk/R1DDDR-w2vI/AAAAAAAAAdc/7x6w0jgUwik/s1600-R/PICT878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27851" y="2420888"/>
            <a:ext cx="5916149" cy="4437112"/>
          </a:xfrm>
          <a:prstGeom prst="rect">
            <a:avLst/>
          </a:prstGeom>
          <a:noFill/>
        </p:spPr>
      </p:pic>
      <p:pic>
        <p:nvPicPr>
          <p:cNvPr id="38" name="Picture 10" descr="http://upload.wikimedia.org/wikipedia/commons/7/71/Faber-Castell_pencil_and_eras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62052">
            <a:off x="-256751" y="1161669"/>
            <a:ext cx="8270235" cy="3197500"/>
          </a:xfrm>
          <a:prstGeom prst="rect">
            <a:avLst/>
          </a:prstGeom>
          <a:noFill/>
        </p:spPr>
      </p:pic>
      <p:pic>
        <p:nvPicPr>
          <p:cNvPr id="39" name="Picture 12" descr="http://sacredbee.files.wordpress.com/2011/08/9121224-grip-watercolor-ecopencil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1052736"/>
            <a:ext cx="2492585" cy="5400600"/>
          </a:xfrm>
          <a:prstGeom prst="rect">
            <a:avLst/>
          </a:prstGeom>
          <a:noFill/>
        </p:spPr>
      </p:pic>
      <p:pic>
        <p:nvPicPr>
          <p:cNvPr id="40" name="Picture 14" descr="http://www.studio-supply.com/wp-content/uploads/2011/08/store-07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394183"/>
            <a:ext cx="3347863" cy="4463817"/>
          </a:xfrm>
          <a:prstGeom prst="rect">
            <a:avLst/>
          </a:prstGeom>
          <a:noFill/>
        </p:spPr>
      </p:pic>
      <p:pic>
        <p:nvPicPr>
          <p:cNvPr id="41" name="Picture 16" descr="http://www.abbeyshake.com/images/detailed/6/71OXGrdP0FL._AA1100_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32656"/>
            <a:ext cx="5276850" cy="5276851"/>
          </a:xfrm>
          <a:prstGeom prst="rect">
            <a:avLst/>
          </a:prstGeom>
          <a:noFill/>
        </p:spPr>
      </p:pic>
      <p:pic>
        <p:nvPicPr>
          <p:cNvPr id="42" name="Picture 18" descr="https://www.craftyalley.com/sites/default/files/imagecache/product_full/grip%202001%20set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70356">
            <a:off x="827002" y="-138908"/>
            <a:ext cx="2808312" cy="3761954"/>
          </a:xfrm>
          <a:prstGeom prst="rect">
            <a:avLst/>
          </a:prstGeom>
          <a:noFill/>
        </p:spPr>
      </p:pic>
      <p:pic>
        <p:nvPicPr>
          <p:cNvPr id="43" name="Picture 20" descr="http://ww1.prweb.com/prfiles/2011/03/21/8222881/9120412%20-%20Metallic%20Colored%20EcoPencils%2012%20ct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9617423">
            <a:off x="454208" y="1943176"/>
            <a:ext cx="2505075" cy="5448300"/>
          </a:xfrm>
          <a:prstGeom prst="rect">
            <a:avLst/>
          </a:prstGeom>
          <a:noFill/>
        </p:spPr>
      </p:pic>
      <p:pic>
        <p:nvPicPr>
          <p:cNvPr id="44" name="Picture 26" descr="http://discount-cabin.com/shop/images/3/0/a/30a930d3a0e9a6c028550d088b06dcd9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867275" y="4029075"/>
            <a:ext cx="4276725" cy="2828925"/>
          </a:xfrm>
          <a:prstGeom prst="rect">
            <a:avLst/>
          </a:prstGeom>
          <a:noFill/>
        </p:spPr>
      </p:pic>
      <p:pic>
        <p:nvPicPr>
          <p:cNvPr id="45" name="Picture 28" descr="http://odeu.scene7.com/is/image/odeu01/3344405?$lg$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-171400"/>
            <a:ext cx="1008112" cy="1008112"/>
          </a:xfrm>
          <a:prstGeom prst="rect">
            <a:avLst/>
          </a:prstGeom>
          <a:noFill/>
        </p:spPr>
      </p:pic>
      <p:pic>
        <p:nvPicPr>
          <p:cNvPr id="46" name="Picture 30" descr="http://www.koboldtoys.com/images/912.1012-1.jpg?osCsid=6f473616023ebe12e1d82ed4df150bd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134874">
            <a:off x="1921378" y="2600011"/>
            <a:ext cx="2213857" cy="4007362"/>
          </a:xfrm>
          <a:prstGeom prst="rect">
            <a:avLst/>
          </a:prstGeom>
          <a:noFill/>
        </p:spPr>
      </p:pic>
      <p:pic>
        <p:nvPicPr>
          <p:cNvPr id="47" name="Picture 32" descr="http://www.thedrawingroom.co.nz/files/images/content/FC-ellipse.gif"/>
          <p:cNvPicPr>
            <a:picLocks noChangeAspect="1" noChangeArrowheads="1"/>
          </p:cNvPicPr>
          <p:nvPr/>
        </p:nvPicPr>
        <p:blipFill>
          <a:blip r:embed="rId19" cstate="print"/>
          <a:srcRect l="6300" r="9281"/>
          <a:stretch>
            <a:fillRect/>
          </a:stretch>
        </p:blipFill>
        <p:spPr bwMode="auto">
          <a:xfrm>
            <a:off x="5796136" y="5134774"/>
            <a:ext cx="3384376" cy="1750610"/>
          </a:xfrm>
          <a:prstGeom prst="rect">
            <a:avLst/>
          </a:prstGeom>
          <a:noFill/>
        </p:spPr>
      </p:pic>
      <p:pic>
        <p:nvPicPr>
          <p:cNvPr id="48" name="Picture 34" descr="http://www.faber-castell.com.my/images/products/artandgraphic/fanscaleruler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20888976">
            <a:off x="4095440" y="1396210"/>
            <a:ext cx="5048250" cy="2895601"/>
          </a:xfrm>
          <a:prstGeom prst="rect">
            <a:avLst/>
          </a:prstGeom>
          <a:noFill/>
        </p:spPr>
      </p:pic>
      <p:pic>
        <p:nvPicPr>
          <p:cNvPr id="49" name="Picture 42" descr="http://www.penciltalk.org/images/penciltalk.org.rubber.1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21281760">
            <a:off x="-152973" y="-159186"/>
            <a:ext cx="3487398" cy="2315633"/>
          </a:xfrm>
          <a:prstGeom prst="rect">
            <a:avLst/>
          </a:prstGeom>
          <a:noFill/>
        </p:spPr>
      </p:pic>
      <p:pic>
        <p:nvPicPr>
          <p:cNvPr id="50" name="Picture 44" descr="http://becon.my/media/catalog/product/cache/1/image/9df78eab33525d08d6e5fb8d27136e95/1/1/1160232_5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0"/>
            <a:ext cx="1816876" cy="980728"/>
          </a:xfrm>
          <a:prstGeom prst="rect">
            <a:avLst/>
          </a:prstGeom>
          <a:noFill/>
        </p:spPr>
      </p:pic>
      <p:pic>
        <p:nvPicPr>
          <p:cNvPr id="51" name="Picture 48" descr="http://www.discountart.co.uk/imgskin.ashx?i=images/products/NEOCN_c27fcu5jtjldi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343133" y="1340768"/>
            <a:ext cx="6010420" cy="5028156"/>
          </a:xfrm>
          <a:prstGeom prst="rect">
            <a:avLst/>
          </a:prstGeom>
          <a:noFill/>
        </p:spPr>
      </p:pic>
      <p:sp>
        <p:nvSpPr>
          <p:cNvPr id="52" name="TextBox 51"/>
          <p:cNvSpPr txBox="1">
            <a:spLocks noChangeAspect="1"/>
          </p:cNvSpPr>
          <p:nvPr/>
        </p:nvSpPr>
        <p:spPr>
          <a:xfrm>
            <a:off x="899592" y="1340768"/>
            <a:ext cx="7344816" cy="2554545"/>
          </a:xfrm>
          <a:prstGeom prst="rect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8000" dirty="0" smtClean="0">
                <a:solidFill>
                  <a:schemeClr val="tx1"/>
                </a:solidFill>
                <a:latin typeface="Georgia" pitchFamily="18" charset="0"/>
              </a:rPr>
              <a:t>Office &amp; Art Supplies</a:t>
            </a:r>
            <a:endParaRPr lang="en-GB" sz="80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9" name="~PP4085.WAV">
            <a:hlinkClick r:id="" action="ppaction://media"/>
          </p:cNvPr>
          <p:cNvPicPr>
            <a:picLocks noRot="1" noChangeAspect="1"/>
          </p:cNvPicPr>
          <p:nvPr>
            <a:wavAudioFile r:embed="rId2" name="~PP4085.WAV"/>
          </p:nvPr>
        </p:nvPicPr>
        <p:blipFill>
          <a:blip r:embed="rId24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4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9741" t="41220" r="27654" b="10000"/>
          <a:stretch>
            <a:fillRect/>
          </a:stretch>
        </p:blipFill>
        <p:spPr bwMode="auto">
          <a:xfrm>
            <a:off x="-128923" y="260648"/>
            <a:ext cx="931561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l="25688" t="62369" r="50097" b="13746"/>
          <a:stretch>
            <a:fillRect/>
          </a:stretch>
        </p:blipFill>
        <p:spPr bwMode="auto">
          <a:xfrm>
            <a:off x="2242344" y="3297684"/>
            <a:ext cx="3600400" cy="221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2"/>
          <p:cNvPicPr/>
          <p:nvPr/>
        </p:nvPicPr>
        <p:blipFill>
          <a:blip r:embed="rId7" cstate="print"/>
          <a:srcRect l="20959" t="43024" r="52328" b="31555"/>
          <a:stretch>
            <a:fillRect/>
          </a:stretch>
        </p:blipFill>
        <p:spPr bwMode="auto">
          <a:xfrm>
            <a:off x="1547664" y="2564904"/>
            <a:ext cx="3960440" cy="235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 l="23625" t="55754" r="50388" b="19676"/>
          <a:stretch>
            <a:fillRect/>
          </a:stretch>
        </p:blipFill>
        <p:spPr bwMode="auto">
          <a:xfrm>
            <a:off x="1933105" y="2683520"/>
            <a:ext cx="3863031" cy="228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GB" dirty="0" smtClean="0"/>
              <a:t>Where?</a:t>
            </a:r>
            <a:endParaRPr lang="en-GB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/>
          <a:srcRect l="37209" t="45275" r="39757" b="15980"/>
          <a:stretch>
            <a:fillRect/>
          </a:stretch>
        </p:blipFill>
        <p:spPr bwMode="auto">
          <a:xfrm>
            <a:off x="3962760" y="2780928"/>
            <a:ext cx="3412690" cy="35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/>
          <a:srcRect l="34847" t="42524" r="40938" b="29126"/>
          <a:stretch>
            <a:fillRect/>
          </a:stretch>
        </p:blipFill>
        <p:spPr bwMode="auto">
          <a:xfrm>
            <a:off x="3598677" y="2514104"/>
            <a:ext cx="3612220" cy="26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/>
          <a:srcRect l="36028" t="39689" r="39166" b="34796"/>
          <a:stretch>
            <a:fillRect/>
          </a:stretch>
        </p:blipFill>
        <p:spPr bwMode="auto">
          <a:xfrm>
            <a:off x="3765759" y="2266876"/>
            <a:ext cx="3711962" cy="23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 cstate="print"/>
          <a:srcRect l="29531" t="37990" r="46844" b="35550"/>
          <a:stretch>
            <a:fillRect/>
          </a:stretch>
        </p:blipFill>
        <p:spPr bwMode="auto">
          <a:xfrm>
            <a:off x="2782140" y="2094756"/>
            <a:ext cx="3551960" cy="248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 cstate="print"/>
          <a:srcRect l="38689" t="33074" r="35032" b="43301"/>
          <a:stretch>
            <a:fillRect/>
          </a:stretch>
        </p:blipFill>
        <p:spPr bwMode="auto">
          <a:xfrm>
            <a:off x="4182005" y="1634947"/>
            <a:ext cx="3905687" cy="219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4" cstate="print"/>
          <a:srcRect l="40162" t="30240" r="36804" b="21566"/>
          <a:stretch>
            <a:fillRect/>
          </a:stretch>
        </p:blipFill>
        <p:spPr bwMode="auto">
          <a:xfrm>
            <a:off x="4398268" y="1374676"/>
            <a:ext cx="3426792" cy="448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55"/>
          <p:cNvGrpSpPr/>
          <p:nvPr/>
        </p:nvGrpSpPr>
        <p:grpSpPr>
          <a:xfrm>
            <a:off x="2411760" y="3429000"/>
            <a:ext cx="2922712" cy="3587700"/>
            <a:chOff x="2411760" y="3429000"/>
            <a:chExt cx="2922712" cy="3587700"/>
          </a:xfrm>
        </p:grpSpPr>
        <p:pic>
          <p:nvPicPr>
            <p:cNvPr id="54" name="Picture 6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894" t="48169" r="45663" b="7750"/>
            <a:stretch>
              <a:fillRect/>
            </a:stretch>
          </p:blipFill>
          <p:spPr bwMode="auto">
            <a:xfrm>
              <a:off x="2411760" y="3429000"/>
              <a:ext cx="2922712" cy="358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3491880" y="3429000"/>
              <a:ext cx="906488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~PP2669.WAV">
            <a:hlinkClick r:id="" action="ppaction://media"/>
          </p:cNvPr>
          <p:cNvPicPr>
            <a:picLocks noRot="1" noChangeAspect="1"/>
          </p:cNvPicPr>
          <p:nvPr>
            <a:wavAudioFile r:embed="rId2" name="~PP2669.WAV"/>
          </p:nvPr>
        </p:nvPicPr>
        <p:blipFill>
          <a:blip r:embed="rId16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34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7744" y="1196752"/>
            <a:ext cx="6419056" cy="4525963"/>
          </a:xfrm>
        </p:spPr>
        <p:txBody>
          <a:bodyPr/>
          <a:lstStyle/>
          <a:p>
            <a:pPr>
              <a:buNone/>
            </a:pPr>
            <a:r>
              <a:rPr lang="en-GB" b="1" dirty="0" smtClean="0">
                <a:latin typeface="Georgia" pitchFamily="18" charset="0"/>
              </a:rPr>
              <a:t>Branding:</a:t>
            </a:r>
          </a:p>
        </p:txBody>
      </p:sp>
      <p:pic>
        <p:nvPicPr>
          <p:cNvPr id="9" name="Picture 8" descr="creativ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6816" y="1804888"/>
            <a:ext cx="2099426" cy="148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ec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7070" y="1804888"/>
            <a:ext cx="2099426" cy="148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qualit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310" y="1804888"/>
            <a:ext cx="2099426" cy="148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 descr="tradit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76563" y="1804888"/>
            <a:ext cx="2099426" cy="148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6" descr="http://viuu.co.uk/blog/wp-content/gallery/tweets-of-the-week-24th-january-2011/fabercastell-true-colours-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149080"/>
            <a:ext cx="3672408" cy="2479148"/>
          </a:xfrm>
          <a:prstGeom prst="rect">
            <a:avLst/>
          </a:prstGeom>
          <a:noFill/>
        </p:spPr>
      </p:pic>
      <p:pic>
        <p:nvPicPr>
          <p:cNvPr id="30" name="Picture 6" descr="http://viuu.co.uk/blog/wp-content/gallery/tweets-of-the-week-24th-january-2011/fabercastell-true-colours-ad.jpg"/>
          <p:cNvPicPr>
            <a:picLocks noChangeAspect="1" noChangeArrowheads="1"/>
          </p:cNvPicPr>
          <p:nvPr/>
        </p:nvPicPr>
        <p:blipFill>
          <a:blip r:embed="rId8" cstate="print"/>
          <a:srcRect l="74510" t="78423"/>
          <a:stretch>
            <a:fillRect/>
          </a:stretch>
        </p:blipFill>
        <p:spPr bwMode="auto">
          <a:xfrm>
            <a:off x="5472093" y="4509120"/>
            <a:ext cx="2826260" cy="1615052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 flipV="1">
            <a:off x="4139952" y="5517232"/>
            <a:ext cx="1440160" cy="7920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/>
          <p:cNvSpPr txBox="1">
            <a:spLocks/>
          </p:cNvSpPr>
          <p:nvPr/>
        </p:nvSpPr>
        <p:spPr>
          <a:xfrm>
            <a:off x="2267744" y="1196752"/>
            <a:ext cx="6429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message?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~PP713.WAV">
            <a:hlinkClick r:id="" action="ppaction://media"/>
          </p:cNvPr>
          <p:cNvPicPr>
            <a:picLocks noRot="1" noChangeAspect="1"/>
          </p:cNvPicPr>
          <p:nvPr>
            <a:wavAudioFile r:embed="rId2" name="~PP713.WAV"/>
          </p:nvPr>
        </p:nvPicPr>
        <p:blipFill>
          <a:blip r:embed="rId9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25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 build="p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Income?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6" y="1600200"/>
            <a:ext cx="64910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b="1" dirty="0" smtClean="0">
                <a:latin typeface="Georgia" pitchFamily="18" charset="0"/>
              </a:rPr>
              <a:t>2010 - 2011</a:t>
            </a:r>
          </a:p>
          <a:p>
            <a:pPr>
              <a:buNone/>
            </a:pPr>
            <a:r>
              <a:rPr lang="en-GB" dirty="0" smtClean="0">
                <a:latin typeface="Cambria" pitchFamily="18" charset="0"/>
              </a:rPr>
              <a:t>Sales: €538 million</a:t>
            </a:r>
          </a:p>
          <a:p>
            <a:pPr>
              <a:buNone/>
            </a:pPr>
            <a:r>
              <a:rPr lang="en-GB" dirty="0" smtClean="0">
                <a:latin typeface="Cambria" pitchFamily="18" charset="0"/>
              </a:rPr>
              <a:t>Profit before tax: €39.5 million</a:t>
            </a:r>
          </a:p>
          <a:p>
            <a:pPr>
              <a:buNone/>
            </a:pPr>
            <a:endParaRPr lang="en-GB" dirty="0" smtClean="0">
              <a:latin typeface="Cambria" pitchFamily="18" charset="0"/>
            </a:endParaRPr>
          </a:p>
          <a:p>
            <a:pPr algn="ctr">
              <a:buNone/>
            </a:pPr>
            <a:r>
              <a:rPr lang="en-GB" sz="4400" b="1" dirty="0" smtClean="0">
                <a:latin typeface="Georgia" pitchFamily="18" charset="0"/>
              </a:rPr>
              <a:t>Faber-</a:t>
            </a:r>
            <a:r>
              <a:rPr lang="en-GB" sz="4400" b="1" dirty="0" err="1" smtClean="0">
                <a:latin typeface="Georgia" pitchFamily="18" charset="0"/>
              </a:rPr>
              <a:t>Castell’s</a:t>
            </a:r>
            <a:r>
              <a:rPr lang="en-GB" sz="4400" b="1" dirty="0" smtClean="0">
                <a:latin typeface="Georgia" pitchFamily="18" charset="0"/>
              </a:rPr>
              <a:t> GDP</a:t>
            </a:r>
          </a:p>
          <a:p>
            <a:pPr>
              <a:buNone/>
            </a:pPr>
            <a:r>
              <a:rPr lang="en-GB" sz="2400" dirty="0" smtClean="0">
                <a:latin typeface="Georgia" pitchFamily="18" charset="0"/>
              </a:rPr>
              <a:t>				Islands</a:t>
            </a:r>
          </a:p>
          <a:p>
            <a:pPr>
              <a:buNone/>
              <a:tabLst>
                <a:tab pos="1435100" algn="l"/>
                <a:tab pos="2603500" algn="l"/>
                <a:tab pos="3683000" algn="l"/>
                <a:tab pos="5118100" algn="l"/>
                <a:tab pos="6731000" algn="l"/>
              </a:tabLst>
            </a:pPr>
            <a:r>
              <a:rPr lang="en-GB" sz="1200" dirty="0" smtClean="0">
                <a:latin typeface="Georgia" pitchFamily="18" charset="0"/>
              </a:rPr>
              <a:t>Falkland Islands	Tuvalu	Niue	Cook Islands	Dominica</a:t>
            </a:r>
          </a:p>
          <a:p>
            <a:pPr>
              <a:buNone/>
              <a:tabLst>
                <a:tab pos="1435100" algn="l"/>
                <a:tab pos="2603500" algn="l"/>
                <a:tab pos="3683000" algn="l"/>
                <a:tab pos="5118100" algn="l"/>
                <a:tab pos="6731000" algn="l"/>
              </a:tabLst>
            </a:pPr>
            <a:r>
              <a:rPr lang="en-GB" sz="1200" dirty="0" smtClean="0">
                <a:latin typeface="Georgia" pitchFamily="18" charset="0"/>
              </a:rPr>
              <a:t>($315,300)	($32,000)	($10,010)	($1,996,880)	($26,953,560)</a:t>
            </a:r>
            <a:endParaRPr lang="en-GB" sz="1200" dirty="0">
              <a:latin typeface="Georgia" pitchFamily="18" charset="0"/>
            </a:endParaRPr>
          </a:p>
        </p:txBody>
      </p:sp>
      <p:pic>
        <p:nvPicPr>
          <p:cNvPr id="6" name="~PP1455.WAV">
            <a:hlinkClick r:id="" action="ppaction://media"/>
          </p:cNvPr>
          <p:cNvPicPr>
            <a:picLocks noRot="1" noChangeAspect="1"/>
          </p:cNvPicPr>
          <p:nvPr>
            <a:wavAudioFile r:embed="rId2" name="~PP1455.WAV"/>
          </p:nvPr>
        </p:nvPicPr>
        <p:blipFill>
          <a:blip r:embed="rId4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77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112" y="548680"/>
            <a:ext cx="2304256" cy="792088"/>
          </a:xfrm>
        </p:spPr>
        <p:txBody>
          <a:bodyPr/>
          <a:lstStyle/>
          <a:p>
            <a:pPr>
              <a:buNone/>
            </a:pPr>
            <a:r>
              <a:rPr lang="en-GB" sz="3600" i="1" dirty="0" smtClean="0"/>
              <a:t>-   Economy</a:t>
            </a:r>
            <a:endParaRPr lang="en-GB" sz="3600" i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267744" y="1600200"/>
            <a:ext cx="64190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GB" sz="3200" u="sng" noProof="0" dirty="0" smtClean="0">
                <a:latin typeface="Cambria" pitchFamily="18" charset="0"/>
              </a:rPr>
              <a:t>Local: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800" noProof="0" dirty="0" smtClean="0">
                <a:latin typeface="Cambria" pitchFamily="18" charset="0"/>
              </a:rPr>
              <a:t>Factories</a:t>
            </a:r>
            <a:endParaRPr lang="en-GB" sz="3200" noProof="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0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0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GB" sz="3200" u="sng" noProof="0" dirty="0" smtClean="0">
                <a:latin typeface="Cambria" pitchFamily="18" charset="0"/>
              </a:rPr>
              <a:t>Global</a:t>
            </a:r>
            <a:r>
              <a:rPr lang="en-GB" sz="3200" u="sng" dirty="0" smtClean="0">
                <a:latin typeface="Cambria" pitchFamily="18" charset="0"/>
              </a:rPr>
              <a:t>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800" noProof="0" dirty="0" smtClean="0">
                <a:latin typeface="Cambria" pitchFamily="18" charset="0"/>
              </a:rPr>
              <a:t>Business in 120+ countries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578932" y="2708920"/>
            <a:ext cx="5347438" cy="2232248"/>
            <a:chOff x="4427984" y="1340768"/>
            <a:chExt cx="4139952" cy="1728192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7984" y="1340768"/>
              <a:ext cx="4139952" cy="1423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4499992" y="2791961"/>
              <a:ext cx="40324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/>
                <a:t>A.W. Faber-</a:t>
              </a:r>
              <a:r>
                <a:rPr lang="en-GB" sz="1200" dirty="0" err="1" smtClean="0"/>
                <a:t>Castell</a:t>
              </a:r>
              <a:r>
                <a:rPr lang="en-GB" sz="1200" dirty="0" smtClean="0"/>
                <a:t> Factory in Stein, Germany</a:t>
              </a:r>
              <a:endParaRPr lang="en-GB" sz="1200" dirty="0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0" y="6467475"/>
            <a:ext cx="50482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~PP2690.WAV">
            <a:hlinkClick r:id="" action="ppaction://media"/>
          </p:cNvPr>
          <p:cNvPicPr>
            <a:picLocks noRot="1" noChangeAspect="1"/>
          </p:cNvPicPr>
          <p:nvPr>
            <a:wavAudioFile r:embed="rId2" name="~PP2690.WAV"/>
          </p:nvPr>
        </p:nvPicPr>
        <p:blipFill>
          <a:blip r:embed="rId6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92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112" y="548680"/>
            <a:ext cx="3096344" cy="792088"/>
          </a:xfrm>
        </p:spPr>
        <p:txBody>
          <a:bodyPr/>
          <a:lstStyle/>
          <a:p>
            <a:pPr>
              <a:buNone/>
            </a:pPr>
            <a:r>
              <a:rPr lang="en-GB" sz="3600" i="1" dirty="0" smtClean="0"/>
              <a:t>-   Environment</a:t>
            </a:r>
            <a:endParaRPr lang="en-GB" sz="3600" i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0" y="6467475"/>
            <a:ext cx="50482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267744" y="1600200"/>
            <a:ext cx="64190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noProof="0" dirty="0" smtClean="0">
                <a:latin typeface="Cambria" pitchFamily="18" charset="0"/>
              </a:rPr>
              <a:t>Pine Forest</a:t>
            </a:r>
            <a:r>
              <a:rPr lang="en-GB" sz="2400" dirty="0" smtClean="0">
                <a:latin typeface="Cambria" pitchFamily="18" charset="0"/>
              </a:rPr>
              <a:t>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noProof="0" dirty="0" smtClean="0">
                <a:latin typeface="Cambria" pitchFamily="18" charset="0"/>
              </a:rPr>
              <a:t>Paint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dirty="0" smtClean="0">
                <a:latin typeface="Cambria" pitchFamily="18" charset="0"/>
              </a:rPr>
              <a:t>Plastics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noProof="0" dirty="0" smtClean="0">
                <a:latin typeface="Cambria" pitchFamily="18" charset="0"/>
              </a:rPr>
              <a:t>Recycling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noProof="0" dirty="0" smtClean="0">
                <a:latin typeface="Cambria" pitchFamily="18" charset="0"/>
              </a:rPr>
              <a:t>Packaging</a:t>
            </a:r>
            <a:endParaRPr lang="en-GB" sz="2400" i="1" noProof="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dirty="0" smtClean="0">
                <a:latin typeface="Cambria" pitchFamily="18" charset="0"/>
              </a:rPr>
              <a:t>Disposal</a:t>
            </a:r>
            <a:endParaRPr lang="en-GB" sz="2400" i="1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i="1" noProof="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noProof="0" dirty="0" smtClean="0">
                <a:latin typeface="Cambria" pitchFamily="18" charset="0"/>
              </a:rPr>
              <a:t>Cosmetic Pencils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dirty="0" smtClean="0">
                <a:latin typeface="Cambria" pitchFamily="18" charset="0"/>
              </a:rPr>
              <a:t>CO2 Emissions</a:t>
            </a:r>
            <a:endParaRPr lang="en-GB" sz="2400" noProof="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noProof="0" dirty="0" smtClean="0"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80431" y="4343003"/>
            <a:ext cx="46958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wast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2926776"/>
            <a:ext cx="3464446" cy="1222304"/>
          </a:xfrm>
          <a:prstGeom prst="rect">
            <a:avLst/>
          </a:prstGeom>
        </p:spPr>
      </p:pic>
      <p:pic>
        <p:nvPicPr>
          <p:cNvPr id="9" name="Picture 8" descr="CO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77084" y="1988840"/>
            <a:ext cx="4639916" cy="2194294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3356992"/>
            <a:ext cx="464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~PP3846.WAV">
            <a:hlinkClick r:id="" action="ppaction://media"/>
          </p:cNvPr>
          <p:cNvPicPr>
            <a:picLocks noRot="1" noChangeAspect="1"/>
          </p:cNvPicPr>
          <p:nvPr>
            <a:wavAudioFile r:embed="rId2" name="~PP3846.WAV"/>
          </p:nvPr>
        </p:nvPicPr>
        <p:blipFill>
          <a:blip r:embed="rId9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08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112" y="548680"/>
            <a:ext cx="2304256" cy="792088"/>
          </a:xfrm>
        </p:spPr>
        <p:txBody>
          <a:bodyPr/>
          <a:lstStyle/>
          <a:p>
            <a:pPr>
              <a:buNone/>
            </a:pPr>
            <a:r>
              <a:rPr lang="en-GB" sz="3600" i="1" dirty="0" smtClean="0"/>
              <a:t>-   Society</a:t>
            </a:r>
            <a:endParaRPr lang="en-GB" sz="3600" i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0" y="6467475"/>
            <a:ext cx="50482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267744" y="1600200"/>
            <a:ext cx="64190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400" dirty="0" smtClean="0">
                <a:latin typeface="Cambria" pitchFamily="18" charset="0"/>
              </a:rPr>
              <a:t>Social Charter in March 2000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900" dirty="0" smtClean="0">
              <a:latin typeface="Cambria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GB" sz="3200" dirty="0" smtClean="0">
                <a:latin typeface="Cambria" pitchFamily="18" charset="0"/>
              </a:rPr>
              <a:t>Beneficial to most people?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noProof="0" dirty="0" smtClean="0"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5324" y="2136462"/>
            <a:ext cx="6007116" cy="273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~PP2624.WAV">
            <a:hlinkClick r:id="" action="ppaction://media"/>
          </p:cNvPr>
          <p:cNvPicPr>
            <a:picLocks noRot="1" noChangeAspect="1"/>
          </p:cNvPicPr>
          <p:nvPr>
            <a:wavAudioFile r:embed="rId2" name="~PP2624.WAV"/>
          </p:nvPr>
        </p:nvPicPr>
        <p:blipFill>
          <a:blip r:embed="rId6" cstate="print"/>
          <a:stretch>
            <a:fillRect/>
          </a:stretch>
        </p:blipFill>
        <p:spPr>
          <a:xfrm>
            <a:off x="8639175" y="63531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77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Bibliography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1904" y="1268760"/>
            <a:ext cx="6814592" cy="55892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GB" sz="1600" i="1" dirty="0" smtClean="0">
                <a:latin typeface="Cambria" pitchFamily="18" charset="0"/>
              </a:rPr>
              <a:t>Slide 1 &amp; 2:</a:t>
            </a:r>
          </a:p>
          <a:p>
            <a:r>
              <a:rPr lang="en-GB" sz="1600" i="1" dirty="0" smtClean="0">
                <a:latin typeface="Cambria" pitchFamily="18" charset="0"/>
              </a:rPr>
              <a:t>Products</a:t>
            </a:r>
            <a:r>
              <a:rPr lang="en-GB" sz="1600" dirty="0" smtClean="0">
                <a:latin typeface="Cambria" pitchFamily="18" charset="0"/>
              </a:rPr>
              <a:t>. Photographs.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 Products. </a:t>
            </a:r>
            <a:r>
              <a:rPr lang="en-GB" sz="1600" i="1" dirty="0" smtClean="0">
                <a:latin typeface="Cambria" pitchFamily="18" charset="0"/>
              </a:rPr>
              <a:t>Faber-</a:t>
            </a:r>
            <a:r>
              <a:rPr lang="en-GB" sz="1600" i="1" dirty="0" err="1" smtClean="0">
                <a:latin typeface="Cambria" pitchFamily="18" charset="0"/>
              </a:rPr>
              <a:t>Castell</a:t>
            </a:r>
            <a:r>
              <a:rPr lang="en-GB" sz="1600" i="1" dirty="0" smtClean="0">
                <a:latin typeface="Cambria" pitchFamily="18" charset="0"/>
              </a:rPr>
              <a:t> International</a:t>
            </a:r>
            <a:r>
              <a:rPr lang="en-GB" sz="1600" dirty="0" smtClean="0">
                <a:latin typeface="Cambria" pitchFamily="18" charset="0"/>
              </a:rPr>
              <a:t>. 30 Oct. 201. Web. 7 Nov. 2011. &lt;http://www.faber-castell.com/40682/Products/fcv2_index.aspx&gt;.</a:t>
            </a:r>
            <a:endParaRPr lang="en-GB" sz="1600" i="1" dirty="0" smtClean="0">
              <a:latin typeface="Cambria" pitchFamily="18" charset="0"/>
            </a:endParaRPr>
          </a:p>
          <a:p>
            <a:pPr>
              <a:buNone/>
            </a:pPr>
            <a:r>
              <a:rPr lang="en-GB" sz="1600" i="1" dirty="0" smtClean="0">
                <a:latin typeface="Cambria" pitchFamily="18" charset="0"/>
              </a:rPr>
              <a:t>Slide 3:</a:t>
            </a:r>
          </a:p>
          <a:p>
            <a:r>
              <a:rPr lang="en-GB" sz="1600" i="1" dirty="0" smtClean="0">
                <a:latin typeface="Cambria" pitchFamily="18" charset="0"/>
              </a:rPr>
              <a:t>The International Faber-</a:t>
            </a:r>
            <a:r>
              <a:rPr lang="en-GB" sz="1600" i="1" dirty="0" err="1" smtClean="0">
                <a:latin typeface="Cambria" pitchFamily="18" charset="0"/>
              </a:rPr>
              <a:t>Castell</a:t>
            </a:r>
            <a:r>
              <a:rPr lang="en-GB" sz="1600" i="1" dirty="0" smtClean="0">
                <a:latin typeface="Cambria" pitchFamily="18" charset="0"/>
              </a:rPr>
              <a:t> Production Sites</a:t>
            </a:r>
            <a:r>
              <a:rPr lang="en-GB" sz="1600" dirty="0" smtClean="0">
                <a:latin typeface="Cambria" pitchFamily="18" charset="0"/>
              </a:rPr>
              <a:t>. 2010. Photograph. </a:t>
            </a:r>
            <a:r>
              <a:rPr lang="en-GB" sz="1600" i="1" dirty="0" smtClean="0">
                <a:latin typeface="Cambria" pitchFamily="18" charset="0"/>
              </a:rPr>
              <a:t>Faber-</a:t>
            </a:r>
            <a:r>
              <a:rPr lang="en-GB" sz="1600" i="1" dirty="0" err="1" smtClean="0">
                <a:latin typeface="Cambria" pitchFamily="18" charset="0"/>
              </a:rPr>
              <a:t>Castell</a:t>
            </a:r>
            <a:r>
              <a:rPr lang="en-GB" sz="1600" i="1" dirty="0" smtClean="0">
                <a:latin typeface="Cambria" pitchFamily="18" charset="0"/>
              </a:rPr>
              <a:t> UK</a:t>
            </a:r>
            <a:r>
              <a:rPr lang="en-GB" sz="1600" dirty="0" smtClean="0">
                <a:latin typeface="Cambria" pitchFamily="18" charset="0"/>
              </a:rPr>
              <a:t>. By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.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 UK, 13 Jan. 2011. Web. 7 Nov. 2011. &lt;http://www.faber-castell.co.uk/43176/The-Company/The-international-Faber-Castell-Production-Sites/fcv2_index.aspx&gt;.</a:t>
            </a:r>
          </a:p>
          <a:p>
            <a:pPr>
              <a:buNone/>
            </a:pPr>
            <a:r>
              <a:rPr lang="en-GB" sz="1600" i="1" dirty="0" smtClean="0">
                <a:latin typeface="Cambria" pitchFamily="18" charset="0"/>
              </a:rPr>
              <a:t>Slide 4:</a:t>
            </a:r>
          </a:p>
          <a:p>
            <a:r>
              <a:rPr lang="en-GB" sz="1600" dirty="0" smtClean="0">
                <a:latin typeface="Cambria" pitchFamily="18" charset="0"/>
              </a:rPr>
              <a:t>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 UK. "Brand Essentials." </a:t>
            </a:r>
            <a:r>
              <a:rPr lang="en-GB" sz="1600" i="1" dirty="0" smtClean="0">
                <a:latin typeface="Cambria" pitchFamily="18" charset="0"/>
              </a:rPr>
              <a:t>Faber-</a:t>
            </a:r>
            <a:r>
              <a:rPr lang="en-GB" sz="1600" i="1" dirty="0" err="1" smtClean="0">
                <a:latin typeface="Cambria" pitchFamily="18" charset="0"/>
              </a:rPr>
              <a:t>Castell</a:t>
            </a:r>
            <a:r>
              <a:rPr lang="en-GB" sz="1600" i="1" dirty="0" smtClean="0">
                <a:latin typeface="Cambria" pitchFamily="18" charset="0"/>
              </a:rPr>
              <a:t> UK</a:t>
            </a:r>
            <a:r>
              <a:rPr lang="en-GB" sz="1600" dirty="0" smtClean="0">
                <a:latin typeface="Cambria" pitchFamily="18" charset="0"/>
              </a:rPr>
              <a:t>.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 UK, 1 July 2010. Web. 7 Nov. 2011. &lt;http://www.faber-castell.co.uk/43189/The-Company/Brand-essentials/fcv2_index.aspx&gt;.</a:t>
            </a:r>
          </a:p>
          <a:p>
            <a:pPr>
              <a:buNone/>
            </a:pPr>
            <a:r>
              <a:rPr lang="en-GB" sz="1600" i="1" dirty="0" smtClean="0">
                <a:latin typeface="Cambria" pitchFamily="18" charset="0"/>
              </a:rPr>
              <a:t>Slide 5:</a:t>
            </a:r>
          </a:p>
          <a:p>
            <a:r>
              <a:rPr lang="en-GB" sz="1600" dirty="0" smtClean="0">
                <a:latin typeface="Cambria" pitchFamily="18" charset="0"/>
              </a:rPr>
              <a:t>Field listing - GDP (official exchange rate), CIA World </a:t>
            </a:r>
            <a:r>
              <a:rPr lang="en-GB" sz="1600" dirty="0" err="1" smtClean="0">
                <a:latin typeface="Cambria" pitchFamily="18" charset="0"/>
              </a:rPr>
              <a:t>Factbook</a:t>
            </a:r>
            <a:r>
              <a:rPr lang="en-GB" sz="1600" dirty="0" smtClean="0">
                <a:latin typeface="Cambria" pitchFamily="18" charset="0"/>
              </a:rPr>
              <a:t>, 26 September 2011.  Print. 7 Nov. 2011</a:t>
            </a:r>
            <a:endParaRPr lang="en-GB" sz="1600" i="1" dirty="0" smtClean="0">
              <a:latin typeface="Cambria" pitchFamily="18" charset="0"/>
            </a:endParaRPr>
          </a:p>
          <a:p>
            <a:r>
              <a:rPr lang="en-GB" sz="1600" dirty="0" smtClean="0">
                <a:latin typeface="Cambria" pitchFamily="18" charset="0"/>
              </a:rPr>
              <a:t>United Nations. "United Nations Population Information Network (POPIN)." </a:t>
            </a:r>
            <a:r>
              <a:rPr lang="en-GB" sz="1600" i="1" dirty="0" smtClean="0">
                <a:latin typeface="Cambria" pitchFamily="18" charset="0"/>
              </a:rPr>
              <a:t>United Nations Population Information Network</a:t>
            </a:r>
            <a:r>
              <a:rPr lang="en-GB" sz="1600" dirty="0" smtClean="0">
                <a:latin typeface="Cambria" pitchFamily="18" charset="0"/>
              </a:rPr>
              <a:t>. United Nations. Web. 08 Nov. 2011. &lt;http://www.un.org/popin/&gt;.</a:t>
            </a:r>
          </a:p>
          <a:p>
            <a:pPr>
              <a:buNone/>
            </a:pPr>
            <a:r>
              <a:rPr lang="en-GB" sz="1600" i="1" dirty="0" smtClean="0">
                <a:latin typeface="Cambria" pitchFamily="18" charset="0"/>
              </a:rPr>
              <a:t>Slide 6:</a:t>
            </a:r>
          </a:p>
          <a:p>
            <a:r>
              <a:rPr lang="en-GB" sz="1600" dirty="0" smtClean="0">
                <a:latin typeface="Cambria" pitchFamily="18" charset="0"/>
              </a:rPr>
              <a:t>Von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, Count Anton W. </a:t>
            </a:r>
            <a:r>
              <a:rPr lang="en-GB" sz="1600" i="1" dirty="0" smtClean="0">
                <a:latin typeface="Cambria" pitchFamily="18" charset="0"/>
              </a:rPr>
              <a:t>Sustainability Report 2011</a:t>
            </a:r>
            <a:r>
              <a:rPr lang="en-GB" sz="1600" dirty="0" smtClean="0">
                <a:latin typeface="Cambria" pitchFamily="18" charset="0"/>
              </a:rPr>
              <a:t>. Rep. </a:t>
            </a:r>
            <a:r>
              <a:rPr lang="en-GB" sz="1600" dirty="0" err="1" smtClean="0">
                <a:latin typeface="Cambria" pitchFamily="18" charset="0"/>
              </a:rPr>
              <a:t>Nürnberger</a:t>
            </a:r>
            <a:r>
              <a:rPr lang="en-GB" sz="1600" dirty="0" smtClean="0">
                <a:latin typeface="Cambria" pitchFamily="18" charset="0"/>
              </a:rPr>
              <a:t> Str. 2, Stein, Germany: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 </a:t>
            </a:r>
            <a:r>
              <a:rPr lang="en-GB" sz="1600" dirty="0" err="1" smtClean="0">
                <a:latin typeface="Cambria" pitchFamily="18" charset="0"/>
              </a:rPr>
              <a:t>Aktiengesellschaft</a:t>
            </a:r>
            <a:r>
              <a:rPr lang="en-GB" sz="1600" dirty="0" smtClean="0">
                <a:latin typeface="Cambria" pitchFamily="18" charset="0"/>
              </a:rPr>
              <a:t>, 2011. </a:t>
            </a:r>
            <a:r>
              <a:rPr lang="en-GB" sz="1600" i="1" dirty="0" smtClean="0">
                <a:latin typeface="Cambria" pitchFamily="18" charset="0"/>
              </a:rPr>
              <a:t>Social Charter</a:t>
            </a:r>
            <a:r>
              <a:rPr lang="en-GB" sz="1600" dirty="0" smtClean="0">
                <a:latin typeface="Cambria" pitchFamily="18" charset="0"/>
              </a:rPr>
              <a:t>. Faber-</a:t>
            </a:r>
            <a:r>
              <a:rPr lang="en-GB" sz="1600" dirty="0" err="1" smtClean="0">
                <a:latin typeface="Cambria" pitchFamily="18" charset="0"/>
              </a:rPr>
              <a:t>Castell</a:t>
            </a:r>
            <a:r>
              <a:rPr lang="en-GB" sz="1600" dirty="0" smtClean="0">
                <a:latin typeface="Cambria" pitchFamily="18" charset="0"/>
              </a:rPr>
              <a:t>. Web. 08 Nov. 2011. &lt;http://www.faber-castell.co.uk/43194/The-Company/Our-global-commitment/Social-Charter/fcv2_index.aspx&gt;.</a:t>
            </a:r>
          </a:p>
        </p:txBody>
      </p:sp>
    </p:spTree>
  </p:cSld>
  <p:clrMapOvr>
    <a:masterClrMapping/>
  </p:clrMapOvr>
  <p:transition advTm="2791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3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9|1.2|1|0.8|0.8|1|0.8|0.8|1.2|0.7|0.7|1|1.6|1.2|1|1|0.8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0.9|0.7|1.1|0.4|1.4|0.3|1.7|0.3|1.9|0.2|1.5|0.2|1.7|0.2|1.5|0.2|2.4|0.3|8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5|3.1|2.7|3.4|12.8|6.8|3.7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7|4.6|8.4|3.9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2.3|10.8|37.7|7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39.5|8.7|10.6|14.3|28.6|7.4|2|1.8|14.2|23.8|1.6|1.3|16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22.3|16.2"/>
</p:tagLst>
</file>

<file path=ppt/theme/theme1.xml><?xml version="1.0" encoding="utf-8"?>
<a:theme xmlns:a="http://schemas.openxmlformats.org/drawingml/2006/main" name="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Greeny PP</Template>
  <TotalTime>1662</TotalTime>
  <Words>302</Words>
  <Application>Microsoft Office PowerPoint</Application>
  <PresentationFormat>On-screen Show (4:3)</PresentationFormat>
  <Paragraphs>69</Paragraphs>
  <Slides>9</Slides>
  <Notes>2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153</vt:lpstr>
      <vt:lpstr>Faber-Castell</vt:lpstr>
      <vt:lpstr>What?</vt:lpstr>
      <vt:lpstr>Where?</vt:lpstr>
      <vt:lpstr>Who?</vt:lpstr>
      <vt:lpstr>Income?</vt:lpstr>
      <vt:lpstr>Effect?</vt:lpstr>
      <vt:lpstr>Effect?</vt:lpstr>
      <vt:lpstr>Effect?</vt:lpstr>
      <vt:lpstr>Bibliography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Faber Castell</dc:title>
  <dc:creator>Vivien</dc:creator>
  <cp:lastModifiedBy>Vivien</cp:lastModifiedBy>
  <cp:revision>82</cp:revision>
  <dcterms:created xsi:type="dcterms:W3CDTF">2011-11-06T19:01:55Z</dcterms:created>
  <dcterms:modified xsi:type="dcterms:W3CDTF">2011-11-14T16:33:12Z</dcterms:modified>
</cp:coreProperties>
</file>